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73" r:id="rId2"/>
    <p:sldId id="260" r:id="rId3"/>
    <p:sldId id="288" r:id="rId4"/>
    <p:sldId id="276" r:id="rId5"/>
    <p:sldId id="289" r:id="rId6"/>
    <p:sldId id="261" r:id="rId7"/>
    <p:sldId id="290" r:id="rId8"/>
    <p:sldId id="262" r:id="rId9"/>
    <p:sldId id="291" r:id="rId10"/>
    <p:sldId id="268" r:id="rId11"/>
    <p:sldId id="292" r:id="rId12"/>
    <p:sldId id="270" r:id="rId13"/>
    <p:sldId id="282" r:id="rId14"/>
    <p:sldId id="271" r:id="rId15"/>
    <p:sldId id="293" r:id="rId16"/>
    <p:sldId id="272" r:id="rId17"/>
    <p:sldId id="294" r:id="rId18"/>
    <p:sldId id="284" r:id="rId19"/>
  </p:sldIdLst>
  <p:sldSz cx="9144000" cy="6858000" type="screen4x3"/>
  <p:notesSz cx="6858000" cy="9144000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na Bakker" initials="SB" lastIdx="7" clrIdx="0">
    <p:extLst>
      <p:ext uri="{19B8F6BF-5375-455C-9EA6-DF929625EA0E}">
        <p15:presenceInfo xmlns:p15="http://schemas.microsoft.com/office/powerpoint/2012/main" userId="0f738ade0f6932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B5CF3-EC41-44F0-AF14-8371D0A5BD74}" type="datetimeFigureOut">
              <a:rPr lang="nl-NL" smtClean="0"/>
              <a:t>26-11-2020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75BD-3DB1-4CE6-BD83-D6AFCFF7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1603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75BD-3DB1-4CE6-BD83-D6AFCFF743D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1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75BD-3DB1-4CE6-BD83-D6AFCFF743D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664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75BD-3DB1-4CE6-BD83-D6AFCFF743D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6871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75BD-3DB1-4CE6-BD83-D6AFCFF743D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6751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75BD-3DB1-4CE6-BD83-D6AFCFF743DD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4458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75BD-3DB1-4CE6-BD83-D6AFCFF743DD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414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75BD-3DB1-4CE6-BD83-D6AFCFF743DD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331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75BD-3DB1-4CE6-BD83-D6AFCFF743DD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65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3F628-30C9-47DD-A576-C89D34B4138E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5EE29-515F-448F-991B-44B87052BE3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96E5F-A1B1-4492-9D18-88B4D297A425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73105-25F8-4B4B-93A0-C5A1E2A4D55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8269F-C733-41DF-A3F8-8353B181EE7B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49E4D-5F84-4D60-8705-62EA8B824B7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E468D-5A11-4F4E-A318-ACD5917B1CED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AC062-D7C5-4E7C-A044-CDD2424F725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0C956-51C9-4082-9E92-A6686B198CB5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9B51D-C587-490F-8C42-08BD8270BBC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81B4-D4E2-4ADC-A677-E93A5E9E9199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7AF63-68A4-4418-81B3-2AD67D682BF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62ACC-5C1C-447E-811F-B212172A945D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B0B2-9D1B-4E8F-8E86-99D584E6E1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7E6A4-ADCE-4ABF-9556-A33BF0B35893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64D2D-BE25-45B2-A5CE-C74CFD6CB20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737C4-2450-4083-A374-24E251E951B3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28E3C-4A3F-418C-9EEA-EB4104BB642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25E6E-F2BB-4DB1-89FD-C9DAAF076D07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BC149-1946-4E9C-9A87-D8C87026C99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16EE6-4275-48A8-BE63-62A26F8F13F0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79DA-8510-4B7C-BE56-A3F5D8FB92C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8F2DFB-4F5D-4A5F-8940-9371983B7D51}" type="datetimeFigureOut">
              <a:rPr lang="nl-NL"/>
              <a:pPr>
                <a:defRPr/>
              </a:pPr>
              <a:t>26-11-2020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FF82CF-FF62-4B55-9023-90EF652E60B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1855" y="1861851"/>
            <a:ext cx="6312666" cy="294150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Soa Kennisquiz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nl-NL" sz="2000" dirty="0" smtClean="0"/>
              <a:t>Kies het juiste antwoord uit de antwoordopties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nl-NL" sz="2000" dirty="0" smtClean="0"/>
              <a:t>Na iedere vraag wordt direct het juiste antwoord besproken</a:t>
            </a:r>
            <a:endParaRPr lang="nl-NL" sz="2000" dirty="0"/>
          </a:p>
          <a:p>
            <a:pPr marL="0" indent="0" algn="ctr">
              <a:buNone/>
            </a:pPr>
            <a:r>
              <a:rPr lang="nl-NL" dirty="0" smtClean="0"/>
              <a:t>Succes!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4155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1506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4638" indent="-274638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>
                <a:latin typeface="Arial" charset="0"/>
              </a:rPr>
              <a:t>5</a:t>
            </a:r>
            <a:r>
              <a:rPr lang="nl-NL" sz="2000" b="1" dirty="0" smtClean="0">
                <a:latin typeface="Arial" charset="0"/>
              </a:rPr>
              <a:t>. Kun je een soa krijgen van een vaste partner?</a:t>
            </a:r>
          </a:p>
          <a:p>
            <a:pPr marL="274638" indent="-274638" eaLnBrk="1" hangingPunct="1">
              <a:lnSpc>
                <a:spcPct val="15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Nee, niet als je het voor de eerste keer met een vaste partner doet</a:t>
            </a:r>
          </a:p>
          <a:p>
            <a:pPr marL="274638" indent="-274638" eaLnBrk="1" hangingPunct="1">
              <a:lnSpc>
                <a:spcPct val="20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 smtClean="0">
                <a:latin typeface="Arial" charset="0"/>
              </a:rPr>
              <a:t>Nee, je moet met verschillende mensen seks hebben om een soa op te lopen</a:t>
            </a:r>
          </a:p>
          <a:p>
            <a:pPr marL="274638" indent="-274638" eaLnBrk="1" hangingPunct="1">
              <a:lnSpc>
                <a:spcPct val="20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 smtClean="0">
                <a:latin typeface="Arial" charset="0"/>
              </a:rPr>
              <a:t>Ja, een vaste partner kan jou een soa geven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1506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4638" indent="-274638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>
                <a:latin typeface="Arial" charset="0"/>
              </a:rPr>
              <a:t>5</a:t>
            </a:r>
            <a:r>
              <a:rPr lang="nl-NL" sz="2000" b="1" dirty="0" smtClean="0">
                <a:latin typeface="Arial" charset="0"/>
              </a:rPr>
              <a:t>. Kun je een soa krijgen van een vaste partner?</a:t>
            </a:r>
          </a:p>
          <a:p>
            <a:pPr marL="274638" indent="-274638" eaLnBrk="1" hangingPunct="1">
              <a:lnSpc>
                <a:spcPct val="15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Nee, niet als je het voor de eerste keer met een vaste partner doet</a:t>
            </a:r>
          </a:p>
          <a:p>
            <a:pPr marL="274638" indent="-274638" eaLnBrk="1" hangingPunct="1">
              <a:lnSpc>
                <a:spcPct val="20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 smtClean="0">
                <a:latin typeface="Arial" charset="0"/>
              </a:rPr>
              <a:t>Nee, je moet met verschillende mensen seks hebben om een soa op te lopen</a:t>
            </a:r>
          </a:p>
          <a:p>
            <a:pPr marL="274638" indent="-274638" eaLnBrk="1" hangingPunct="1">
              <a:lnSpc>
                <a:spcPct val="20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b="1" dirty="0" smtClean="0">
                <a:latin typeface="Arial" charset="0"/>
              </a:rPr>
              <a:t>Ja, een vaste partner kan jou een soa geven</a:t>
            </a:r>
          </a:p>
        </p:txBody>
      </p:sp>
    </p:spTree>
    <p:extLst>
      <p:ext uri="{BB962C8B-B14F-4D97-AF65-F5344CB8AC3E}">
        <p14:creationId xmlns:p14="http://schemas.microsoft.com/office/powerpoint/2010/main" val="1225498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3554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66938"/>
            <a:ext cx="6249987" cy="3160712"/>
          </a:xfrm>
        </p:spPr>
        <p:txBody>
          <a:bodyPr/>
          <a:lstStyle/>
          <a:p>
            <a:pPr marL="609600" indent="-609600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 smtClean="0">
                <a:latin typeface="Arial" charset="0"/>
              </a:rPr>
              <a:t>6.</a:t>
            </a:r>
            <a:r>
              <a:rPr lang="nl-NL" sz="2000" b="1" i="1" dirty="0" smtClean="0">
                <a:latin typeface="Arial" charset="0"/>
              </a:rPr>
              <a:t> </a:t>
            </a:r>
            <a:r>
              <a:rPr lang="nl-NL" sz="2000" b="1" dirty="0" smtClean="0">
                <a:latin typeface="Arial" charset="0"/>
              </a:rPr>
              <a:t>Waar kun je condooms het beste bewaren?</a:t>
            </a:r>
          </a:p>
          <a:p>
            <a:pPr marL="609600" indent="-609600" eaLnBrk="1" hangingPunct="1">
              <a:lnSpc>
                <a:spcPct val="20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In je portemonnee </a:t>
            </a:r>
          </a:p>
          <a:p>
            <a:pPr marL="609600" indent="-609600" eaLnBrk="1" hangingPunct="1">
              <a:lnSpc>
                <a:spcPct val="20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 smtClean="0">
                <a:latin typeface="Arial" charset="0"/>
              </a:rPr>
              <a:t>In een tas</a:t>
            </a:r>
          </a:p>
          <a:p>
            <a:pPr marL="609600" indent="-609600" eaLnBrk="1" hangingPunct="1">
              <a:lnSpc>
                <a:spcPct val="20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 smtClean="0">
                <a:latin typeface="Arial" charset="0"/>
              </a:rPr>
              <a:t>In je broekzak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3554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66938"/>
            <a:ext cx="6249987" cy="3160712"/>
          </a:xfrm>
        </p:spPr>
        <p:txBody>
          <a:bodyPr/>
          <a:lstStyle/>
          <a:p>
            <a:pPr marL="609600" indent="-609600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 smtClean="0">
                <a:latin typeface="Arial" charset="0"/>
              </a:rPr>
              <a:t>6.</a:t>
            </a:r>
            <a:r>
              <a:rPr lang="nl-NL" sz="2000" b="1" i="1" dirty="0" smtClean="0">
                <a:latin typeface="Arial" charset="0"/>
              </a:rPr>
              <a:t> </a:t>
            </a:r>
            <a:r>
              <a:rPr lang="nl-NL" sz="2000" b="1" dirty="0" smtClean="0">
                <a:latin typeface="Arial" charset="0"/>
              </a:rPr>
              <a:t>Waar kun je condooms het beste bewaren?</a:t>
            </a:r>
          </a:p>
          <a:p>
            <a:pPr marL="609600" indent="-609600" eaLnBrk="1" hangingPunct="1">
              <a:lnSpc>
                <a:spcPct val="20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b="1" dirty="0" smtClean="0">
                <a:latin typeface="Arial" charset="0"/>
              </a:rPr>
              <a:t>In je portemonnee </a:t>
            </a:r>
          </a:p>
          <a:p>
            <a:pPr marL="609600" indent="-609600" eaLnBrk="1" hangingPunct="1">
              <a:lnSpc>
                <a:spcPct val="20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b="1" dirty="0" smtClean="0">
                <a:latin typeface="Arial" charset="0"/>
              </a:rPr>
              <a:t>In een tas</a:t>
            </a:r>
          </a:p>
          <a:p>
            <a:pPr marL="609600" indent="-609600" eaLnBrk="1" hangingPunct="1">
              <a:lnSpc>
                <a:spcPct val="20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b="1" dirty="0" smtClean="0">
                <a:latin typeface="Arial" charset="0"/>
              </a:rPr>
              <a:t>In je broekzak</a:t>
            </a:r>
          </a:p>
        </p:txBody>
      </p:sp>
    </p:spTree>
    <p:extLst>
      <p:ext uri="{BB962C8B-B14F-4D97-AF65-F5344CB8AC3E}">
        <p14:creationId xmlns:p14="http://schemas.microsoft.com/office/powerpoint/2010/main" val="2633896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4578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66938"/>
            <a:ext cx="6249987" cy="3160712"/>
          </a:xfrm>
        </p:spPr>
        <p:txBody>
          <a:bodyPr/>
          <a:lstStyle/>
          <a:p>
            <a:pPr marL="441325" indent="-441325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 smtClean="0">
                <a:latin typeface="Arial" charset="0"/>
              </a:rPr>
              <a:t>7</a:t>
            </a:r>
            <a:r>
              <a:rPr lang="nl-NL" sz="2000" b="1" i="1" dirty="0" smtClean="0">
                <a:latin typeface="Arial" charset="0"/>
              </a:rPr>
              <a:t>. </a:t>
            </a:r>
            <a:r>
              <a:rPr lang="nl-NL" sz="2000" b="1" dirty="0" smtClean="0">
                <a:latin typeface="Arial" charset="0"/>
              </a:rPr>
              <a:t>Heb je voor het halen van een morning-afterpil een recept van de dokter nodig? </a:t>
            </a:r>
          </a:p>
          <a:p>
            <a:pPr marL="441325" indent="-441325" eaLnBrk="1" hangingPunct="1">
              <a:lnSpc>
                <a:spcPct val="15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Nee, deze kun je zonder recept bij de drogist of apotheek kopen</a:t>
            </a:r>
          </a:p>
          <a:p>
            <a:pPr marL="441325" indent="-441325" eaLnBrk="1" hangingPunct="1">
              <a:lnSpc>
                <a:spcPct val="15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Ja, met een doktersrecept kun je deze halen in de apotheek</a:t>
            </a:r>
          </a:p>
          <a:p>
            <a:pPr marL="441325" indent="-441325" eaLnBrk="1" hangingPunct="1">
              <a:lnSpc>
                <a:spcPct val="20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Nee, je moet de morning-afterpil bij de huisarts ophalen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4578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66938"/>
            <a:ext cx="6249987" cy="3160712"/>
          </a:xfrm>
        </p:spPr>
        <p:txBody>
          <a:bodyPr/>
          <a:lstStyle/>
          <a:p>
            <a:pPr marL="441325" indent="-441325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 smtClean="0">
                <a:latin typeface="Arial" charset="0"/>
              </a:rPr>
              <a:t>7</a:t>
            </a:r>
            <a:r>
              <a:rPr lang="nl-NL" sz="2000" b="1" i="1" dirty="0" smtClean="0">
                <a:latin typeface="Arial" charset="0"/>
              </a:rPr>
              <a:t>. </a:t>
            </a:r>
            <a:r>
              <a:rPr lang="nl-NL" sz="2000" b="1" dirty="0" smtClean="0">
                <a:latin typeface="Arial" charset="0"/>
              </a:rPr>
              <a:t>Heb je voor het halen van een morning-afterpil een recept van de dokter nodig? </a:t>
            </a:r>
          </a:p>
          <a:p>
            <a:pPr marL="441325" indent="-441325" eaLnBrk="1" hangingPunct="1">
              <a:lnSpc>
                <a:spcPct val="15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b="1" dirty="0" smtClean="0">
                <a:latin typeface="Arial" charset="0"/>
              </a:rPr>
              <a:t>Nee, deze kun je zonder recept bij de drogist of apotheek kopen</a:t>
            </a:r>
          </a:p>
          <a:p>
            <a:pPr marL="441325" indent="-441325" eaLnBrk="1" hangingPunct="1">
              <a:lnSpc>
                <a:spcPct val="15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Ja, met een doktersrecept kun je deze halen in de apotheek</a:t>
            </a:r>
          </a:p>
          <a:p>
            <a:pPr marL="441325" indent="-441325" eaLnBrk="1" hangingPunct="1">
              <a:lnSpc>
                <a:spcPct val="20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Nee, je moet de morning-afterpil bij de huisarts ophalen</a:t>
            </a:r>
          </a:p>
        </p:txBody>
      </p:sp>
    </p:spTree>
    <p:extLst>
      <p:ext uri="{BB962C8B-B14F-4D97-AF65-F5344CB8AC3E}">
        <p14:creationId xmlns:p14="http://schemas.microsoft.com/office/powerpoint/2010/main" val="721034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5602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66938"/>
            <a:ext cx="6249987" cy="3160712"/>
          </a:xfrm>
        </p:spPr>
        <p:txBody>
          <a:bodyPr/>
          <a:lstStyle/>
          <a:p>
            <a:pPr marL="609600" indent="-609600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>
                <a:latin typeface="Arial" charset="0"/>
              </a:rPr>
              <a:t>8</a:t>
            </a:r>
            <a:r>
              <a:rPr lang="nl-NL" sz="2000" b="1" dirty="0" smtClean="0">
                <a:latin typeface="Arial" charset="0"/>
              </a:rPr>
              <a:t>. </a:t>
            </a:r>
            <a:r>
              <a:rPr lang="nl-NL" sz="2000" b="1" smtClean="0">
                <a:latin typeface="Arial" charset="0"/>
              </a:rPr>
              <a:t>Welke bewering </a:t>
            </a:r>
            <a:r>
              <a:rPr lang="nl-NL" sz="2000" b="1" dirty="0" smtClean="0">
                <a:latin typeface="Arial" charset="0"/>
              </a:rPr>
              <a:t>is juist?</a:t>
            </a:r>
            <a:endParaRPr lang="nl-NL" sz="2000" dirty="0" smtClean="0">
              <a:latin typeface="Arial" charset="0"/>
            </a:endParaRPr>
          </a:p>
          <a:p>
            <a:pPr marL="609600" indent="-609600" eaLnBrk="1" hangingPunct="1">
              <a:lnSpc>
                <a:spcPct val="15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Een meisje bloedt altijd bij de eerste keer geslachtsgemeenschap</a:t>
            </a:r>
          </a:p>
          <a:p>
            <a:pPr marL="609600" indent="-609600" eaLnBrk="1" hangingPunct="1">
              <a:lnSpc>
                <a:spcPct val="15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 smtClean="0">
                <a:latin typeface="Arial" charset="0"/>
              </a:rPr>
              <a:t>Als je geen klachten hebt kun je een ander ook geen soa geven</a:t>
            </a:r>
          </a:p>
          <a:p>
            <a:pPr marL="609600" indent="-609600" eaLnBrk="1" hangingPunct="1">
              <a:lnSpc>
                <a:spcPct val="15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 smtClean="0">
                <a:latin typeface="Arial" charset="0"/>
              </a:rPr>
              <a:t>Een condoom kan voorkomen dat een jongen te snel klaarkomt</a:t>
            </a:r>
            <a:endParaRPr lang="nl-NL" sz="16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5602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66938"/>
            <a:ext cx="6249987" cy="3160712"/>
          </a:xfrm>
        </p:spPr>
        <p:txBody>
          <a:bodyPr/>
          <a:lstStyle/>
          <a:p>
            <a:pPr marL="609600" indent="-609600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>
                <a:latin typeface="Arial" charset="0"/>
              </a:rPr>
              <a:t>8</a:t>
            </a:r>
            <a:r>
              <a:rPr lang="nl-NL" sz="2000" b="1" dirty="0" smtClean="0">
                <a:latin typeface="Arial" charset="0"/>
              </a:rPr>
              <a:t>. </a:t>
            </a:r>
            <a:r>
              <a:rPr lang="nl-NL" sz="2000" b="1" dirty="0" smtClean="0">
                <a:latin typeface="Arial" charset="0"/>
              </a:rPr>
              <a:t>Welke bewering </a:t>
            </a:r>
            <a:r>
              <a:rPr lang="nl-NL" sz="2000" b="1" dirty="0" smtClean="0">
                <a:latin typeface="Arial" charset="0"/>
              </a:rPr>
              <a:t>is juist?</a:t>
            </a:r>
            <a:endParaRPr lang="nl-NL" sz="2000" dirty="0" smtClean="0">
              <a:latin typeface="Arial" charset="0"/>
            </a:endParaRPr>
          </a:p>
          <a:p>
            <a:pPr marL="609600" indent="-609600" eaLnBrk="1" hangingPunct="1">
              <a:lnSpc>
                <a:spcPct val="150000"/>
              </a:lnSpc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Een meisje bloedt altijd bij de eerste keer geslachtsgemeenschap</a:t>
            </a:r>
          </a:p>
          <a:p>
            <a:pPr marL="609600" indent="-609600" eaLnBrk="1" hangingPunct="1">
              <a:lnSpc>
                <a:spcPct val="15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 smtClean="0">
                <a:latin typeface="Arial" charset="0"/>
              </a:rPr>
              <a:t>Als je geen klachten hebt kun je een ander ook geen soa geven</a:t>
            </a:r>
          </a:p>
          <a:p>
            <a:pPr marL="609600" indent="-609600" eaLnBrk="1" hangingPunct="1">
              <a:lnSpc>
                <a:spcPct val="15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b="1" dirty="0" smtClean="0">
                <a:latin typeface="Arial" charset="0"/>
              </a:rPr>
              <a:t>Een condoom kan voorkomen dat een jongen te snel klaarkomt</a:t>
            </a:r>
            <a:endParaRPr lang="nl-NL" sz="1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050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1513" y="3051672"/>
            <a:ext cx="5783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Einde van de quiz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50307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title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3314" name="Tijdelijke aanduiding voor inhoud 2"/>
          <p:cNvSpPr>
            <a:spLocks noGrp="1"/>
          </p:cNvSpPr>
          <p:nvPr>
            <p:ph idx="1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609600" indent="-609600" eaLnBrk="1" hangingPunct="1">
              <a:spcAft>
                <a:spcPct val="40000"/>
              </a:spcAft>
              <a:buFont typeface="Arial" charset="0"/>
              <a:buAutoNum type="arabicPeriod"/>
            </a:pPr>
            <a:r>
              <a:rPr lang="nl-NL" sz="2000" b="1" dirty="0" smtClean="0">
                <a:latin typeface="Arial" charset="0"/>
              </a:rPr>
              <a:t>Hoe voorkom je een soa?</a:t>
            </a:r>
            <a:endParaRPr lang="nl-NL" sz="2800" dirty="0" smtClean="0"/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Door de pil te gebruiken</a:t>
            </a:r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Door een condoom te gebruiken</a:t>
            </a:r>
            <a:endParaRPr lang="nl-NL" sz="1600" dirty="0">
              <a:latin typeface="Arial" charset="0"/>
            </a:endParaRPr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Door vaak te testen op soa’s</a:t>
            </a:r>
          </a:p>
          <a:p>
            <a:pPr marL="609600" indent="-609600" eaLnBrk="1" hangingPunct="1">
              <a:buFont typeface="Arial" charset="0"/>
              <a:buNone/>
            </a:pPr>
            <a:endParaRPr lang="nl-N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title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3314" name="Tijdelijke aanduiding voor inhoud 2"/>
          <p:cNvSpPr>
            <a:spLocks noGrp="1"/>
          </p:cNvSpPr>
          <p:nvPr>
            <p:ph idx="1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609600" indent="-609600" eaLnBrk="1" hangingPunct="1">
              <a:spcAft>
                <a:spcPct val="40000"/>
              </a:spcAft>
              <a:buFont typeface="Arial" charset="0"/>
              <a:buAutoNum type="arabicPeriod"/>
            </a:pPr>
            <a:r>
              <a:rPr lang="nl-NL" sz="2000" b="1" dirty="0" smtClean="0">
                <a:latin typeface="Arial" charset="0"/>
              </a:rPr>
              <a:t>Hoe voorkom je een soa?</a:t>
            </a:r>
            <a:endParaRPr lang="nl-NL" sz="2800" dirty="0" smtClean="0"/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Door de pil te gebruiken</a:t>
            </a:r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b="1" dirty="0" smtClean="0">
                <a:latin typeface="Arial" charset="0"/>
              </a:rPr>
              <a:t>Door een condoom te gebruiken</a:t>
            </a:r>
            <a:endParaRPr lang="nl-NL" sz="1600" b="1" dirty="0">
              <a:latin typeface="Arial" charset="0"/>
            </a:endParaRPr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Door vaak te testen op soa’s</a:t>
            </a:r>
          </a:p>
          <a:p>
            <a:pPr marL="609600" indent="-609600" eaLnBrk="1" hangingPunct="1">
              <a:buFont typeface="Arial" charset="0"/>
              <a:buNone/>
            </a:pPr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val="3736754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title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3314" name="Tijdelijke aanduiding voor inhoud 2"/>
          <p:cNvSpPr>
            <a:spLocks noGrp="1"/>
          </p:cNvSpPr>
          <p:nvPr>
            <p:ph idx="1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0" indent="0" eaLnBrk="1" hangingPunct="1">
              <a:spcAft>
                <a:spcPct val="40000"/>
              </a:spcAft>
              <a:buNone/>
            </a:pPr>
            <a:r>
              <a:rPr lang="nl-NL" sz="2000" b="1" dirty="0" smtClean="0">
                <a:latin typeface="Arial" charset="0"/>
              </a:rPr>
              <a:t>2. Hoe kun je een soa verhelpen?</a:t>
            </a:r>
            <a:r>
              <a:rPr lang="nl-NL" sz="2800" dirty="0" smtClean="0"/>
              <a:t> </a:t>
            </a:r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Door te wachten: de meeste soa’s gaan vanzelf over</a:t>
            </a:r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Door een soa-test te doen</a:t>
            </a:r>
            <a:endParaRPr lang="nl-NL" sz="1600" dirty="0">
              <a:latin typeface="Arial" charset="0"/>
            </a:endParaRPr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Door voorgeschreven antibiotica of andere medicatie te gebruiken</a:t>
            </a:r>
          </a:p>
          <a:p>
            <a:pPr marL="609600" indent="-609600" eaLnBrk="1" hangingPunct="1">
              <a:buFont typeface="Arial" charset="0"/>
              <a:buNone/>
            </a:pPr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val="1777256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title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3314" name="Tijdelijke aanduiding voor inhoud 2"/>
          <p:cNvSpPr>
            <a:spLocks noGrp="1"/>
          </p:cNvSpPr>
          <p:nvPr>
            <p:ph idx="1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0" indent="0" eaLnBrk="1" hangingPunct="1">
              <a:spcAft>
                <a:spcPct val="40000"/>
              </a:spcAft>
              <a:buNone/>
            </a:pPr>
            <a:r>
              <a:rPr lang="nl-NL" sz="2000" b="1" dirty="0" smtClean="0">
                <a:latin typeface="Arial" charset="0"/>
              </a:rPr>
              <a:t>2. Hoe kun je een soa verhelpen?</a:t>
            </a:r>
            <a:r>
              <a:rPr lang="nl-NL" sz="2800" dirty="0" smtClean="0"/>
              <a:t> </a:t>
            </a:r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Door te wachten: de meeste soa’s gaan vanzelf over</a:t>
            </a:r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Door een soa-test te doen</a:t>
            </a:r>
            <a:endParaRPr lang="nl-NL" sz="1600" dirty="0">
              <a:latin typeface="Arial" charset="0"/>
            </a:endParaRPr>
          </a:p>
          <a:p>
            <a:pPr marL="609600" indent="-609600" eaLnBrk="1" hangingPunct="1">
              <a:lnSpc>
                <a:spcPct val="200000"/>
              </a:lnSpc>
              <a:buFont typeface="Arial" charset="0"/>
              <a:buAutoNum type="alphaLcParenR"/>
            </a:pPr>
            <a:r>
              <a:rPr lang="nl-NL" sz="1600" b="1" dirty="0" smtClean="0">
                <a:latin typeface="Arial" charset="0"/>
              </a:rPr>
              <a:t>Door voorgeschreven antibiotica of andere medicatie te gebruiken</a:t>
            </a:r>
          </a:p>
          <a:p>
            <a:pPr marL="609600" indent="-609600" eaLnBrk="1" hangingPunct="1">
              <a:buFont typeface="Arial" charset="0"/>
              <a:buNone/>
            </a:pPr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val="1251873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4338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1463" indent="-271463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 smtClean="0">
                <a:latin typeface="Arial" charset="0"/>
              </a:rPr>
              <a:t>3. Als je een soa hebt, heb je altijd klachten.</a:t>
            </a:r>
          </a:p>
          <a:p>
            <a:pPr eaLnBrk="1" hangingPunct="1">
              <a:lnSpc>
                <a:spcPct val="200000"/>
              </a:lnSpc>
              <a:spcAft>
                <a:spcPct val="40000"/>
              </a:spcAft>
              <a:buFont typeface="+mj-lt"/>
              <a:buAutoNum type="alphaLcParenR"/>
            </a:pPr>
            <a:r>
              <a:rPr lang="nl-NL" sz="1600" dirty="0" smtClean="0">
                <a:latin typeface="Arial" charset="0"/>
              </a:rPr>
              <a:t>Nee, soms heb je geen klachten</a:t>
            </a:r>
          </a:p>
          <a:p>
            <a:pPr eaLnBrk="1" hangingPunct="1">
              <a:lnSpc>
                <a:spcPct val="200000"/>
              </a:lnSpc>
              <a:spcAft>
                <a:spcPct val="40000"/>
              </a:spcAft>
              <a:buFont typeface="+mj-lt"/>
              <a:buAutoNum type="alphaLcParenR"/>
            </a:pPr>
            <a:r>
              <a:rPr lang="nl-NL" sz="1600" dirty="0" smtClean="0">
                <a:latin typeface="Arial" charset="0"/>
              </a:rPr>
              <a:t>Nee, je hebt nooit klachten</a:t>
            </a:r>
          </a:p>
          <a:p>
            <a:pPr marL="271463" indent="-271463" eaLnBrk="1" hangingPunct="1">
              <a:buFont typeface="Arial" charset="0"/>
              <a:buAutoNum type="alphaLcParenR"/>
            </a:pPr>
            <a:endParaRPr lang="nl-NL" sz="1600" dirty="0">
              <a:latin typeface="Arial" charset="0"/>
            </a:endParaRPr>
          </a:p>
          <a:p>
            <a:pPr marL="271463" indent="-271463" eaLnBrk="1" hangingPunct="1"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 Ja, je krijgt altijd klachten</a:t>
            </a:r>
          </a:p>
          <a:p>
            <a:pPr marL="271463" indent="-271463" eaLnBrk="1" hangingPunct="1">
              <a:buFont typeface="Arial" charset="0"/>
              <a:buAutoNum type="alphaLcParenR"/>
            </a:pPr>
            <a:endParaRPr lang="nl-NL" sz="1600" dirty="0">
              <a:latin typeface="Arial" charset="0"/>
            </a:endParaRPr>
          </a:p>
          <a:p>
            <a:pPr marL="271463" indent="-271463" eaLnBrk="1" hangingPunct="1">
              <a:buFont typeface="Arial" charset="0"/>
              <a:buAutoNum type="alphaLcParenR"/>
            </a:pPr>
            <a:endParaRPr lang="nl-NL" sz="1600" dirty="0" smtClean="0">
              <a:latin typeface="Arial" charset="0"/>
            </a:endParaRPr>
          </a:p>
          <a:p>
            <a:pPr marL="271463" indent="-271463" eaLnBrk="1" hangingPunct="1">
              <a:buFont typeface="Arial" charset="0"/>
              <a:buAutoNum type="arabicPeriod"/>
            </a:pPr>
            <a:endParaRPr lang="nl-NL" sz="1600" dirty="0" smtClean="0">
              <a:latin typeface="Arial" charset="0"/>
            </a:endParaRPr>
          </a:p>
          <a:p>
            <a:pPr marL="271463" indent="-271463" eaLnBrk="1" hangingPunct="1">
              <a:buFont typeface="Arial" charset="0"/>
              <a:buNone/>
            </a:pPr>
            <a:endParaRPr lang="nl-N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4338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1463" indent="-271463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 smtClean="0">
                <a:latin typeface="Arial" charset="0"/>
              </a:rPr>
              <a:t>3. Als je een soa hebt, heb je altijd klachten.</a:t>
            </a:r>
          </a:p>
          <a:p>
            <a:pPr eaLnBrk="1" hangingPunct="1">
              <a:lnSpc>
                <a:spcPct val="200000"/>
              </a:lnSpc>
              <a:spcAft>
                <a:spcPct val="40000"/>
              </a:spcAft>
              <a:buFont typeface="+mj-lt"/>
              <a:buAutoNum type="alphaLcParenR"/>
            </a:pPr>
            <a:r>
              <a:rPr lang="nl-NL" sz="1600" b="1" dirty="0" smtClean="0">
                <a:latin typeface="Arial" charset="0"/>
              </a:rPr>
              <a:t>Nee, soms heb je geen klachten</a:t>
            </a:r>
          </a:p>
          <a:p>
            <a:pPr eaLnBrk="1" hangingPunct="1">
              <a:lnSpc>
                <a:spcPct val="200000"/>
              </a:lnSpc>
              <a:spcAft>
                <a:spcPct val="40000"/>
              </a:spcAft>
              <a:buFont typeface="+mj-lt"/>
              <a:buAutoNum type="alphaLcParenR"/>
            </a:pPr>
            <a:r>
              <a:rPr lang="nl-NL" sz="1600" dirty="0" smtClean="0">
                <a:latin typeface="Arial" charset="0"/>
              </a:rPr>
              <a:t>Nee, je hebt nooit klachten</a:t>
            </a:r>
          </a:p>
          <a:p>
            <a:pPr marL="271463" indent="-271463" eaLnBrk="1" hangingPunct="1">
              <a:buFont typeface="Arial" charset="0"/>
              <a:buAutoNum type="alphaLcParenR"/>
            </a:pPr>
            <a:endParaRPr lang="nl-NL" sz="1600" dirty="0">
              <a:latin typeface="Arial" charset="0"/>
            </a:endParaRPr>
          </a:p>
          <a:p>
            <a:pPr marL="271463" indent="-271463" eaLnBrk="1" hangingPunct="1">
              <a:buFont typeface="Arial" charset="0"/>
              <a:buAutoNum type="alphaLcParenR"/>
            </a:pPr>
            <a:r>
              <a:rPr lang="nl-NL" sz="1600" dirty="0" smtClean="0">
                <a:latin typeface="Arial" charset="0"/>
              </a:rPr>
              <a:t> Ja, je krijgt altijd klachten</a:t>
            </a:r>
          </a:p>
          <a:p>
            <a:pPr marL="271463" indent="-271463" eaLnBrk="1" hangingPunct="1">
              <a:buFont typeface="Arial" charset="0"/>
              <a:buAutoNum type="alphaLcParenR"/>
            </a:pPr>
            <a:endParaRPr lang="nl-NL" sz="1600" dirty="0">
              <a:latin typeface="Arial" charset="0"/>
            </a:endParaRPr>
          </a:p>
          <a:p>
            <a:pPr marL="271463" indent="-271463" eaLnBrk="1" hangingPunct="1">
              <a:buFont typeface="Arial" charset="0"/>
              <a:buAutoNum type="alphaLcParenR"/>
            </a:pPr>
            <a:endParaRPr lang="nl-NL" sz="1600" dirty="0" smtClean="0">
              <a:latin typeface="Arial" charset="0"/>
            </a:endParaRPr>
          </a:p>
          <a:p>
            <a:pPr marL="271463" indent="-271463" eaLnBrk="1" hangingPunct="1">
              <a:buFont typeface="Arial" charset="0"/>
              <a:buAutoNum type="arabicPeriod"/>
            </a:pPr>
            <a:endParaRPr lang="nl-NL" sz="1600" dirty="0" smtClean="0">
              <a:latin typeface="Arial" charset="0"/>
            </a:endParaRPr>
          </a:p>
          <a:p>
            <a:pPr marL="271463" indent="-271463" eaLnBrk="1" hangingPunct="1">
              <a:buFont typeface="Arial" charset="0"/>
              <a:buNone/>
            </a:pPr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val="3657869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5362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4638" indent="-274638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>
                <a:latin typeface="Arial" charset="0"/>
              </a:rPr>
              <a:t>4</a:t>
            </a:r>
            <a:r>
              <a:rPr lang="nl-NL" sz="2000" b="1" dirty="0" smtClean="0">
                <a:latin typeface="Arial" charset="0"/>
              </a:rPr>
              <a:t>. Als je je goed wast na seks, loop je geen risico op een soa.</a:t>
            </a:r>
          </a:p>
          <a:p>
            <a:pPr marL="274638" indent="-274638" eaLnBrk="1" hangingPunct="1">
              <a:lnSpc>
                <a:spcPct val="15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 smtClean="0">
                <a:latin typeface="Arial" charset="0"/>
              </a:rPr>
              <a:t>Nee, wassen beschermt niet tegen soa’s. Alleen een condoom beschermt hiertegen</a:t>
            </a:r>
          </a:p>
          <a:p>
            <a:pPr marL="274638" indent="-274638" eaLnBrk="1" hangingPunct="1">
              <a:lnSpc>
                <a:spcPct val="15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 smtClean="0">
                <a:latin typeface="Arial" charset="0"/>
              </a:rPr>
              <a:t>Ja, met goed wassen meteen na de seks voorkom je een soa.</a:t>
            </a:r>
          </a:p>
          <a:p>
            <a:pPr marL="274638" indent="-274638" eaLnBrk="1" hangingPunct="1">
              <a:lnSpc>
                <a:spcPct val="15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>
                <a:latin typeface="Arial" charset="0"/>
              </a:rPr>
              <a:t>Nee, wassen beschermt niet tegen soa’s. Alleen </a:t>
            </a:r>
            <a:r>
              <a:rPr lang="nl-NL" sz="1600" dirty="0" smtClean="0">
                <a:latin typeface="Arial" charset="0"/>
              </a:rPr>
              <a:t>de anticonceptiepil beschermt hiertegen</a:t>
            </a:r>
            <a:endParaRPr lang="nl-NL" sz="1600" dirty="0">
              <a:latin typeface="Arial" charset="0"/>
            </a:endParaRP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endParaRPr lang="nl-NL" sz="1600" dirty="0" smtClean="0">
              <a:latin typeface="Arial" charset="0"/>
            </a:endParaRPr>
          </a:p>
          <a:p>
            <a:pPr marL="274638" indent="-274638" eaLnBrk="1" hangingPunct="1">
              <a:buFont typeface="Arial" charset="0"/>
              <a:buNone/>
            </a:pPr>
            <a:endParaRPr lang="nl-N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5362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4638" indent="-274638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dirty="0">
                <a:latin typeface="Arial" charset="0"/>
              </a:rPr>
              <a:t>4</a:t>
            </a:r>
            <a:r>
              <a:rPr lang="nl-NL" sz="2000" b="1" dirty="0" smtClean="0">
                <a:latin typeface="Arial" charset="0"/>
              </a:rPr>
              <a:t>. Als je je goed wast na seks, loop je geen risico op een soa.</a:t>
            </a:r>
          </a:p>
          <a:p>
            <a:pPr marL="274638" indent="-274638" eaLnBrk="1" hangingPunct="1">
              <a:lnSpc>
                <a:spcPct val="15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b="1" dirty="0" smtClean="0">
                <a:latin typeface="Arial" charset="0"/>
              </a:rPr>
              <a:t>Nee, wassen beschermt niet tegen soa’s. Alleen een condoom beschermt hiertegen</a:t>
            </a:r>
          </a:p>
          <a:p>
            <a:pPr marL="274638" indent="-274638" eaLnBrk="1" hangingPunct="1">
              <a:lnSpc>
                <a:spcPct val="15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 smtClean="0">
                <a:latin typeface="Arial" charset="0"/>
              </a:rPr>
              <a:t>Ja, met goed wassen meteen na de seks voorkom je een soa.</a:t>
            </a:r>
          </a:p>
          <a:p>
            <a:pPr marL="274638" indent="-274638" eaLnBrk="1" hangingPunct="1">
              <a:lnSpc>
                <a:spcPct val="150000"/>
              </a:lnSpc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dirty="0">
                <a:latin typeface="Arial" charset="0"/>
              </a:rPr>
              <a:t>Nee, wassen beschermt niet tegen soa’s. Alleen </a:t>
            </a:r>
            <a:r>
              <a:rPr lang="nl-NL" sz="1600" dirty="0" smtClean="0">
                <a:latin typeface="Arial" charset="0"/>
              </a:rPr>
              <a:t>de anticonceptiepil beschermt hiertegen</a:t>
            </a:r>
            <a:endParaRPr lang="nl-NL" sz="1600" dirty="0">
              <a:latin typeface="Arial" charset="0"/>
            </a:endParaRP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endParaRPr lang="nl-NL" sz="1600" dirty="0" smtClean="0">
              <a:latin typeface="Arial" charset="0"/>
            </a:endParaRPr>
          </a:p>
          <a:p>
            <a:pPr marL="274638" indent="-274638" eaLnBrk="1" hangingPunct="1">
              <a:buFont typeface="Arial" charset="0"/>
              <a:buNone/>
            </a:pPr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val="4127674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678</Words>
  <Application>Microsoft Office PowerPoint</Application>
  <PresentationFormat>Diavoorstelling (4:3)</PresentationFormat>
  <Paragraphs>99</Paragraphs>
  <Slides>18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Office-thema</vt:lpstr>
      <vt:lpstr>PowerPoint-presentatie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Bart Adriaanse</dc:creator>
  <cp:lastModifiedBy>Susanna Bakker</cp:lastModifiedBy>
  <cp:revision>144</cp:revision>
  <dcterms:created xsi:type="dcterms:W3CDTF">2012-09-03T14:23:03Z</dcterms:created>
  <dcterms:modified xsi:type="dcterms:W3CDTF">2020-11-26T19:07:41Z</dcterms:modified>
</cp:coreProperties>
</file>